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63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6CD663-E974-450A-AE8F-680EDC4E1158}" type="datetimeFigureOut">
              <a:rPr kumimoji="1" lang="ja-JP" altLang="en-US" smtClean="0"/>
              <a:pPr/>
              <a:t>2024/7/18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9071CA-8141-4119-BCE5-BAECC457471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3102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EDE61C-5EFD-400E-A80A-DEF9B74C3203}" type="datetimeFigureOut">
              <a:rPr kumimoji="1" lang="ja-JP" altLang="en-US" smtClean="0"/>
              <a:pPr/>
              <a:t>2024/7/18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42C3DD-E46B-46CC-BCE1-98FCBC279B3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7955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94B8A48-32AB-453A-AE57-D361BB3A7ED4}" type="slidenum">
              <a:rPr lang="en-US" altLang="ja-JP" sz="1200"/>
              <a:pPr eaLnBrk="1" hangingPunct="1"/>
              <a:t>1</a:t>
            </a:fld>
            <a:endParaRPr lang="en-US" altLang="ja-JP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8313096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2024/7/18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7089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2024/7/18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6960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2024/7/18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516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2024/7/18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66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2024/7/18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9596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2024/7/18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0900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2024/7/18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1265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2024/7/18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3802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2024/7/18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934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2024/7/18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5300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2024/7/18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335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00CBC-DBEC-48AA-88CE-7E1D99A40769}" type="datetimeFigureOut">
              <a:rPr kumimoji="1" lang="ja-JP" altLang="en-US" smtClean="0"/>
              <a:pPr/>
              <a:t>2024/7/18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6389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3"/>
          <p:cNvSpPr>
            <a:spLocks noChangeArrowheads="1"/>
          </p:cNvSpPr>
          <p:nvPr/>
        </p:nvSpPr>
        <p:spPr bwMode="auto">
          <a:xfrm>
            <a:off x="2484408" y="179761"/>
            <a:ext cx="7194429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Please use the sample slide format to disclose COI status</a:t>
            </a:r>
            <a:endParaRPr lang="ja-JP" alt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kumimoji="0" lang="ja-JP" altLang="en-US" b="1" dirty="0">
                <a:latin typeface="Arial" panose="020B0604020202020204" pitchFamily="34" charset="0"/>
                <a:ea typeface="HGP創英角ｺﾞｼｯｸUB" pitchFamily="50" charset="-128"/>
                <a:cs typeface="Arial" panose="020B0604020202020204" pitchFamily="34" charset="0"/>
              </a:rPr>
              <a:t>　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Use Form 1-A </a:t>
            </a:r>
          </a:p>
          <a:p>
            <a:r>
              <a:rPr lang="ja-JP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when there are no conflicts of interest to disclose </a:t>
            </a:r>
          </a:p>
          <a:p>
            <a:r>
              <a:rPr lang="ja-JP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when giving a presentation at an academic meeting</a:t>
            </a:r>
            <a:endParaRPr lang="ja-JP" alt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kumimoji="0" lang="ja-JP" altLang="en-US" b="1" dirty="0">
              <a:latin typeface="Arial" panose="020B0604020202020204" pitchFamily="34" charset="0"/>
              <a:ea typeface="HGP創英角ｺﾞｼｯｸUB" pitchFamily="50" charset="-128"/>
              <a:cs typeface="Arial" panose="020B0604020202020204" pitchFamily="34" charset="0"/>
            </a:endParaRP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71591"/>
            <a:ext cx="12192000" cy="1487087"/>
          </a:xfrm>
          <a:gradFill flip="none" rotWithShape="1">
            <a:gsLst>
              <a:gs pos="100000">
                <a:srgbClr val="FFD7D7"/>
              </a:gs>
              <a:gs pos="100000">
                <a:srgbClr val="FFE1E1"/>
              </a:gs>
              <a:gs pos="0">
                <a:srgbClr val="FFCCCC"/>
              </a:gs>
              <a:gs pos="51000">
                <a:schemeClr val="bg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ja-JP" sz="4000" dirty="0">
                <a:latin typeface="Arial" panose="020B0604020202020204" pitchFamily="34" charset="0"/>
                <a:cs typeface="Arial" panose="020B0604020202020204" pitchFamily="34" charset="0"/>
              </a:rPr>
              <a:t>		The Japanese Society</a:t>
            </a:r>
            <a:r>
              <a:rPr lang="ja-JP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4000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ja-JP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4000" dirty="0">
                <a:latin typeface="Arial" panose="020B0604020202020204" pitchFamily="34" charset="0"/>
                <a:cs typeface="Arial" panose="020B0604020202020204" pitchFamily="34" charset="0"/>
              </a:rPr>
              <a:t>Heart</a:t>
            </a:r>
            <a:r>
              <a:rPr lang="ja-JP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4000" dirty="0">
                <a:latin typeface="Arial" panose="020B0604020202020204" pitchFamily="34" charset="0"/>
                <a:cs typeface="Arial" panose="020B0604020202020204" pitchFamily="34" charset="0"/>
              </a:rPr>
              <a:t>Transplantation</a:t>
            </a:r>
            <a:b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		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COI</a:t>
            </a:r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Disclosure</a:t>
            </a:r>
            <a:br>
              <a:rPr lang="en-US" altLang="ja-JP" sz="4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ja-JP" sz="2400" i="1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Name of Authors :</a:t>
            </a:r>
            <a:endParaRPr lang="en-US" altLang="ja-JP" sz="2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3"/>
          <p:cNvSpPr>
            <a:spLocks noGrp="1" noChangeArrowheads="1"/>
          </p:cNvSpPr>
          <p:nvPr>
            <p:ph idx="1"/>
          </p:nvPr>
        </p:nvSpPr>
        <p:spPr>
          <a:xfrm>
            <a:off x="334386" y="3279325"/>
            <a:ext cx="11529063" cy="3354386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100000"/>
              </a:lnSpc>
              <a:spcBef>
                <a:spcPts val="600"/>
              </a:spcBef>
              <a:buFont typeface="Arial" charset="0"/>
              <a:buNone/>
            </a:pPr>
            <a:r>
              <a:rPr lang="en-US" altLang="ja-JP" sz="2200" b="1" dirty="0">
                <a:latin typeface="Arial" panose="020B0604020202020204" pitchFamily="34" charset="0"/>
                <a:cs typeface="Arial" panose="020B0604020202020204" pitchFamily="34" charset="0"/>
              </a:rPr>
              <a:t>Use Form 1-A when you have conflicts of interest to disclose concerning a presentation. </a:t>
            </a:r>
          </a:p>
          <a:p>
            <a:pPr eaLnBrk="1" hangingPunct="1">
              <a:lnSpc>
                <a:spcPct val="100000"/>
              </a:lnSpc>
              <a:spcBef>
                <a:spcPts val="600"/>
              </a:spcBef>
              <a:buFont typeface="Arial" charset="0"/>
              <a:buNone/>
            </a:pPr>
            <a:r>
              <a:rPr lang="en-US" altLang="ja-JP" sz="2200" b="1" dirty="0">
                <a:latin typeface="Arial" panose="020B0604020202020204" pitchFamily="34" charset="0"/>
                <a:cs typeface="Arial" panose="020B0604020202020204" pitchFamily="34" charset="0"/>
              </a:rPr>
              <a:t>Give the name of commercial entity involved.</a:t>
            </a:r>
          </a:p>
          <a:p>
            <a:pPr eaLnBrk="1" hangingPunct="1">
              <a:lnSpc>
                <a:spcPct val="100000"/>
              </a:lnSpc>
              <a:spcBef>
                <a:spcPts val="600"/>
              </a:spcBef>
              <a:buFont typeface="Arial" charset="0"/>
              <a:buNone/>
            </a:pPr>
            <a:r>
              <a:rPr lang="en-US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ja-JP" altLang="en-US" sz="1900" b="1" dirty="0">
                <a:latin typeface="Arial" panose="020B0604020202020204" pitchFamily="34" charset="0"/>
                <a:cs typeface="Arial" panose="020B0604020202020204" pitchFamily="34" charset="0"/>
              </a:rPr>
              <a:t>①</a:t>
            </a:r>
            <a:r>
              <a:rPr lang="en-US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Consultation fees:</a:t>
            </a:r>
            <a:r>
              <a:rPr lang="ja-JP" altLang="en-US" sz="1900" b="1" dirty="0">
                <a:latin typeface="Arial" panose="020B0604020202020204" pitchFamily="34" charset="0"/>
                <a:cs typeface="Arial" panose="020B0604020202020204" pitchFamily="34" charset="0"/>
              </a:rPr>
              <a:t>　　　　　　　</a:t>
            </a:r>
            <a:r>
              <a:rPr lang="en-US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none</a:t>
            </a:r>
            <a:r>
              <a:rPr lang="ja-JP" altLang="en-US" sz="1900" b="1" dirty="0">
                <a:latin typeface="Arial" panose="020B0604020202020204" pitchFamily="34" charset="0"/>
                <a:cs typeface="Arial" panose="020B0604020202020204" pitchFamily="34" charset="0"/>
              </a:rPr>
              <a:t>　　　　　</a:t>
            </a:r>
            <a:endParaRPr lang="en-US" altLang="ja-JP" sz="1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ts val="600"/>
              </a:spcBef>
              <a:buFont typeface="Arial" charset="0"/>
              <a:buNone/>
            </a:pPr>
            <a:r>
              <a:rPr lang="en-US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ja-JP" altLang="en-US" sz="1900" b="1" dirty="0">
                <a:latin typeface="Arial" panose="020B0604020202020204" pitchFamily="34" charset="0"/>
                <a:cs typeface="Arial" panose="020B0604020202020204" pitchFamily="34" charset="0"/>
              </a:rPr>
              <a:t>②</a:t>
            </a:r>
            <a:r>
              <a:rPr lang="en-US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stock ownership/profit:</a:t>
            </a:r>
            <a:r>
              <a:rPr lang="ja-JP" altLang="en-US" sz="1900" b="1" dirty="0">
                <a:latin typeface="Arial" panose="020B0604020202020204" pitchFamily="34" charset="0"/>
                <a:cs typeface="Arial" panose="020B0604020202020204" pitchFamily="34" charset="0"/>
              </a:rPr>
              <a:t>　　</a:t>
            </a:r>
            <a:r>
              <a:rPr lang="en-US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none</a:t>
            </a:r>
          </a:p>
          <a:p>
            <a:pPr eaLnBrk="1" hangingPunct="1">
              <a:lnSpc>
                <a:spcPct val="100000"/>
              </a:lnSpc>
              <a:spcBef>
                <a:spcPts val="600"/>
              </a:spcBef>
              <a:buFont typeface="Arial" charset="0"/>
              <a:buNone/>
            </a:pPr>
            <a:r>
              <a:rPr lang="en-US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ja-JP" altLang="en-US" sz="1900" b="1" dirty="0">
                <a:latin typeface="Arial" panose="020B0604020202020204" pitchFamily="34" charset="0"/>
                <a:cs typeface="Arial" panose="020B0604020202020204" pitchFamily="34" charset="0"/>
              </a:rPr>
              <a:t>③</a:t>
            </a:r>
            <a:r>
              <a:rPr lang="en-US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patent fees:</a:t>
            </a:r>
            <a:r>
              <a:rPr lang="ja-JP" altLang="en-US" sz="1900" b="1" dirty="0">
                <a:latin typeface="Arial" panose="020B0604020202020204" pitchFamily="34" charset="0"/>
                <a:cs typeface="Arial" panose="020B0604020202020204" pitchFamily="34" charset="0"/>
              </a:rPr>
              <a:t>　　　　　　　　</a:t>
            </a:r>
            <a:r>
              <a:rPr lang="en-US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none</a:t>
            </a:r>
          </a:p>
          <a:p>
            <a:pPr eaLnBrk="1" hangingPunct="1">
              <a:lnSpc>
                <a:spcPct val="100000"/>
              </a:lnSpc>
              <a:spcBef>
                <a:spcPts val="600"/>
              </a:spcBef>
              <a:buFont typeface="Arial" charset="0"/>
              <a:buNone/>
            </a:pPr>
            <a:r>
              <a:rPr lang="en-US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ja-JP" altLang="en-US" sz="1900" b="1" dirty="0">
                <a:latin typeface="Arial" panose="020B0604020202020204" pitchFamily="34" charset="0"/>
                <a:cs typeface="Arial" panose="020B0604020202020204" pitchFamily="34" charset="0"/>
              </a:rPr>
              <a:t>④</a:t>
            </a:r>
            <a:r>
              <a:rPr lang="en-US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remuneration for lecture:</a:t>
            </a:r>
            <a:r>
              <a:rPr lang="ja-JP" altLang="en-US" sz="1900" b="1" dirty="0">
                <a:latin typeface="Arial" panose="020B0604020202020204" pitchFamily="34" charset="0"/>
                <a:cs typeface="Arial" panose="020B0604020202020204" pitchFamily="34" charset="0"/>
              </a:rPr>
              <a:t>　　　　　　　　　</a:t>
            </a:r>
            <a:r>
              <a:rPr lang="en-US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none</a:t>
            </a:r>
          </a:p>
          <a:p>
            <a:pPr eaLnBrk="1" hangingPunct="1">
              <a:lnSpc>
                <a:spcPct val="100000"/>
              </a:lnSpc>
              <a:spcBef>
                <a:spcPts val="600"/>
              </a:spcBef>
              <a:buFont typeface="Arial" charset="0"/>
              <a:buNone/>
            </a:pPr>
            <a:r>
              <a:rPr lang="en-US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ja-JP" altLang="en-US" sz="1900" b="1" dirty="0">
                <a:latin typeface="Arial" panose="020B0604020202020204" pitchFamily="34" charset="0"/>
                <a:cs typeface="Arial" panose="020B0604020202020204" pitchFamily="34" charset="0"/>
              </a:rPr>
              <a:t>⑤</a:t>
            </a:r>
            <a:r>
              <a:rPr lang="en-US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manuscript fees:</a:t>
            </a:r>
            <a:r>
              <a:rPr lang="ja-JP" altLang="en-US" sz="1900" b="1" dirty="0">
                <a:latin typeface="Arial" panose="020B0604020202020204" pitchFamily="34" charset="0"/>
                <a:cs typeface="Arial" panose="020B0604020202020204" pitchFamily="34" charset="0"/>
              </a:rPr>
              <a:t>　　　○○</a:t>
            </a:r>
            <a:r>
              <a:rPr lang="en-US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pharmaceutical company</a:t>
            </a:r>
          </a:p>
          <a:p>
            <a:pPr eaLnBrk="1" hangingPunct="1">
              <a:lnSpc>
                <a:spcPct val="100000"/>
              </a:lnSpc>
              <a:spcBef>
                <a:spcPts val="600"/>
              </a:spcBef>
              <a:buFont typeface="Arial" charset="0"/>
              <a:buNone/>
            </a:pPr>
            <a:r>
              <a:rPr lang="en-US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ja-JP" altLang="en-US" sz="1900" b="1" dirty="0">
                <a:latin typeface="Arial" panose="020B0604020202020204" pitchFamily="34" charset="0"/>
                <a:cs typeface="Arial" panose="020B0604020202020204" pitchFamily="34" charset="0"/>
              </a:rPr>
              <a:t>⑥</a:t>
            </a:r>
            <a:r>
              <a:rPr lang="en-US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trust research/joint research funds:</a:t>
            </a:r>
            <a:r>
              <a:rPr lang="ja-JP" altLang="en-US" sz="1900" b="1" dirty="0">
                <a:latin typeface="Arial" panose="020B0604020202020204" pitchFamily="34" charset="0"/>
                <a:cs typeface="Arial" panose="020B0604020202020204" pitchFamily="34" charset="0"/>
              </a:rPr>
              <a:t>　　　○○</a:t>
            </a:r>
            <a:r>
              <a:rPr lang="en-US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pharmaceutical company</a:t>
            </a:r>
          </a:p>
          <a:p>
            <a:pPr eaLnBrk="1" hangingPunct="1">
              <a:lnSpc>
                <a:spcPct val="100000"/>
              </a:lnSpc>
              <a:spcBef>
                <a:spcPts val="600"/>
              </a:spcBef>
              <a:buFont typeface="Arial" charset="0"/>
              <a:buNone/>
            </a:pPr>
            <a:r>
              <a:rPr lang="en-US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ja-JP" altLang="en-US" sz="1900" b="1" dirty="0">
                <a:latin typeface="Arial" panose="020B0604020202020204" pitchFamily="34" charset="0"/>
                <a:cs typeface="Arial" panose="020B0604020202020204" pitchFamily="34" charset="0"/>
              </a:rPr>
              <a:t>⑦</a:t>
            </a:r>
            <a:r>
              <a:rPr lang="en-US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scholarship fund:</a:t>
            </a:r>
            <a:r>
              <a:rPr lang="ja-JP" altLang="en-US" sz="1900" b="1" dirty="0">
                <a:latin typeface="Arial" panose="020B0604020202020204" pitchFamily="34" charset="0"/>
                <a:cs typeface="Arial" panose="020B0604020202020204" pitchFamily="34" charset="0"/>
              </a:rPr>
              <a:t>　○○</a:t>
            </a:r>
            <a:r>
              <a:rPr lang="en-US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pharmaceutical company</a:t>
            </a:r>
          </a:p>
          <a:p>
            <a:pPr eaLnBrk="1" hangingPunct="1">
              <a:lnSpc>
                <a:spcPct val="100000"/>
              </a:lnSpc>
              <a:spcBef>
                <a:spcPts val="600"/>
              </a:spcBef>
              <a:buFont typeface="Arial" charset="0"/>
              <a:buNone/>
            </a:pPr>
            <a:r>
              <a:rPr lang="en-US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ja-JP" altLang="en-US" sz="1900" b="1" dirty="0">
                <a:latin typeface="Arial" panose="020B0604020202020204" pitchFamily="34" charset="0"/>
                <a:cs typeface="Arial" panose="020B0604020202020204" pitchFamily="34" charset="0"/>
              </a:rPr>
              <a:t>⑧</a:t>
            </a:r>
            <a:r>
              <a:rPr lang="en-US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Affiliation with Endowed Department:</a:t>
            </a:r>
            <a:r>
              <a:rPr lang="ja-JP" altLang="en-US" sz="1900" b="1" dirty="0">
                <a:latin typeface="Arial" panose="020B0604020202020204" pitchFamily="34" charset="0"/>
                <a:cs typeface="Arial" panose="020B0604020202020204" pitchFamily="34" charset="0"/>
              </a:rPr>
              <a:t>　　</a:t>
            </a:r>
            <a:r>
              <a:rPr lang="en-US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yes</a:t>
            </a:r>
            <a:r>
              <a:rPr lang="ja-JP" altLang="en-US" sz="1900" b="1" dirty="0">
                <a:latin typeface="Arial" panose="020B0604020202020204" pitchFamily="34" charset="0"/>
                <a:cs typeface="Arial" panose="020B0604020202020204" pitchFamily="34" charset="0"/>
              </a:rPr>
              <a:t>（○○</a:t>
            </a:r>
            <a:r>
              <a:rPr lang="en-US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pharmaceuticals</a:t>
            </a:r>
            <a:r>
              <a:rPr lang="ja-JP" altLang="en-US" sz="1900" b="1" dirty="0">
                <a:latin typeface="Arial" panose="020B0604020202020204" pitchFamily="34" charset="0"/>
                <a:cs typeface="Arial" panose="020B0604020202020204" pitchFamily="34" charset="0"/>
              </a:rPr>
              <a:t>）</a:t>
            </a:r>
            <a:endParaRPr lang="en-US" altLang="ja-JP" sz="1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ts val="600"/>
              </a:spcBef>
              <a:buFont typeface="Arial" charset="0"/>
              <a:buNone/>
            </a:pPr>
            <a:r>
              <a:rPr lang="en-US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ja-JP" altLang="en-US" sz="1900" b="1" dirty="0">
                <a:latin typeface="Arial" panose="020B0604020202020204" pitchFamily="34" charset="0"/>
                <a:cs typeface="Arial" panose="020B0604020202020204" pitchFamily="34" charset="0"/>
              </a:rPr>
              <a:t>⑨</a:t>
            </a:r>
            <a:r>
              <a:rPr lang="en-US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Other remuneration such as gifts:</a:t>
            </a:r>
            <a:r>
              <a:rPr lang="ja-JP" altLang="en-US" sz="1900" b="1" dirty="0">
                <a:latin typeface="Arial" panose="020B0604020202020204" pitchFamily="34" charset="0"/>
                <a:cs typeface="Arial" panose="020B0604020202020204" pitchFamily="34" charset="0"/>
              </a:rPr>
              <a:t>　　</a:t>
            </a:r>
            <a:r>
              <a:rPr lang="en-US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none</a:t>
            </a:r>
          </a:p>
        </p:txBody>
      </p:sp>
      <p:pic>
        <p:nvPicPr>
          <p:cNvPr id="2" name="図 1" descr="ロゴ&#10;&#10;自動的に生成された説明">
            <a:extLst>
              <a:ext uri="{FF2B5EF4-FFF2-40B4-BE49-F238E27FC236}">
                <a16:creationId xmlns:a16="http://schemas.microsoft.com/office/drawing/2014/main" id="{D9A4E809-4D93-82F3-6BE7-D10896F4F7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386" y="1681953"/>
            <a:ext cx="1269909" cy="1169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25115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158</Words>
  <Application>Microsoft Office PowerPoint</Application>
  <PresentationFormat>ワイド画面</PresentationFormat>
  <Paragraphs>17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  The Japanese Society of Heart Transplantation                   COI Disclosure                                                 Name of Authors 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平成27年4月より改訂</dc:title>
  <dc:creator>saburo sone</dc:creator>
  <cp:lastModifiedBy>俊久 安斉</cp:lastModifiedBy>
  <cp:revision>32</cp:revision>
  <cp:lastPrinted>2016-02-29T06:43:51Z</cp:lastPrinted>
  <dcterms:created xsi:type="dcterms:W3CDTF">2015-03-14T19:59:31Z</dcterms:created>
  <dcterms:modified xsi:type="dcterms:W3CDTF">2024-07-18T05:54:40Z</dcterms:modified>
</cp:coreProperties>
</file>